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9144000" cx="5148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6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0ada9e66f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0ada9e6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70b3bfe74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770b3bfe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21df7f658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521df7f6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1de6e9608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51de6e96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93c50d83b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493c50d8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e7b199fa8_0_3:notes"/>
          <p:cNvSpPr/>
          <p:nvPr>
            <p:ph idx="2" type="sldImg"/>
          </p:nvPr>
        </p:nvSpPr>
        <p:spPr>
          <a:xfrm>
            <a:off x="2464036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3e7b199fa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53d537a67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53d537a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509462ec0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509462e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678de6e49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678de6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2fc974ef9_2_102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42fc974ef9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2d183d0fd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32d183d0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ac2bfb81e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3ac2bfb8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d5b6706ed_0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2d5b6706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985b03397_5_0:notes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985b0339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13160" y="0"/>
            <a:ext cx="40800" cy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453823" y="0"/>
            <a:ext cx="2169300" cy="9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93813" y="2495733"/>
            <a:ext cx="4760400" cy="3816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93813" y="6312267"/>
            <a:ext cx="2764500" cy="102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175487" y="1777644"/>
            <a:ext cx="4797000" cy="381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175487" y="5739422"/>
            <a:ext cx="47970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2339506" y="3496711"/>
            <a:ext cx="2406900" cy="10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2" type="title"/>
          </p:nvPr>
        </p:nvSpPr>
        <p:spPr>
          <a:xfrm>
            <a:off x="1306007" y="3496689"/>
            <a:ext cx="822300" cy="102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3" type="ctrTitle"/>
          </p:nvPr>
        </p:nvSpPr>
        <p:spPr>
          <a:xfrm>
            <a:off x="2339506" y="4679378"/>
            <a:ext cx="2406900" cy="10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4" type="title"/>
          </p:nvPr>
        </p:nvSpPr>
        <p:spPr>
          <a:xfrm>
            <a:off x="1306007" y="4679356"/>
            <a:ext cx="822300" cy="102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5" type="ctrTitle"/>
          </p:nvPr>
        </p:nvSpPr>
        <p:spPr>
          <a:xfrm>
            <a:off x="2339506" y="5862044"/>
            <a:ext cx="2406900" cy="10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>
            <a:off x="1306007" y="5862022"/>
            <a:ext cx="822300" cy="102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ctrTitle"/>
          </p:nvPr>
        </p:nvSpPr>
        <p:spPr>
          <a:xfrm>
            <a:off x="2339506" y="7044711"/>
            <a:ext cx="2406900" cy="10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8" type="title"/>
          </p:nvPr>
        </p:nvSpPr>
        <p:spPr>
          <a:xfrm>
            <a:off x="1306007" y="7044689"/>
            <a:ext cx="822300" cy="102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9" type="ctrTitle"/>
          </p:nvPr>
        </p:nvSpPr>
        <p:spPr>
          <a:xfrm>
            <a:off x="2339506" y="2106311"/>
            <a:ext cx="2189400" cy="10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grpSp>
        <p:nvGrpSpPr>
          <p:cNvPr id="64" name="Google Shape;64;p13"/>
          <p:cNvGrpSpPr/>
          <p:nvPr/>
        </p:nvGrpSpPr>
        <p:grpSpPr>
          <a:xfrm rot="-5400000">
            <a:off x="-573834" y="7587839"/>
            <a:ext cx="2150962" cy="1003304"/>
            <a:chOff x="700771" y="-227337"/>
            <a:chExt cx="1458774" cy="2138784"/>
          </a:xfrm>
        </p:grpSpPr>
        <p:sp>
          <p:nvSpPr>
            <p:cNvPr id="65" name="Google Shape;65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3"/>
          <p:cNvGrpSpPr/>
          <p:nvPr/>
        </p:nvGrpSpPr>
        <p:grpSpPr>
          <a:xfrm rot="5400000">
            <a:off x="3753320" y="111034"/>
            <a:ext cx="1560673" cy="1243820"/>
            <a:chOff x="-26858" y="-227337"/>
            <a:chExt cx="1093215" cy="2757917"/>
          </a:xfrm>
        </p:grpSpPr>
        <p:sp>
          <p:nvSpPr>
            <p:cNvPr id="85" name="Google Shape;85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175487" y="2193911"/>
            <a:ext cx="4797000" cy="59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2413160" y="0"/>
            <a:ext cx="40800" cy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2453823" y="0"/>
            <a:ext cx="2169300" cy="9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type="ctrTitle"/>
          </p:nvPr>
        </p:nvSpPr>
        <p:spPr>
          <a:xfrm>
            <a:off x="193813" y="2495733"/>
            <a:ext cx="4760400" cy="38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" type="subTitle"/>
          </p:nvPr>
        </p:nvSpPr>
        <p:spPr>
          <a:xfrm>
            <a:off x="193813" y="6312267"/>
            <a:ext cx="2764500" cy="102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5400000">
            <a:off x="2536197" y="4249450"/>
            <a:ext cx="75600" cy="476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193813" y="2495733"/>
            <a:ext cx="4760400" cy="38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175487" y="2193867"/>
            <a:ext cx="2251800" cy="59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2720643" y="2193867"/>
            <a:ext cx="2251800" cy="59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75487" y="987733"/>
            <a:ext cx="1581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175487" y="2470400"/>
            <a:ext cx="15810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2536197" y="4249450"/>
            <a:ext cx="75600" cy="476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193813" y="2495733"/>
            <a:ext cx="4760400" cy="3816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276011" y="935733"/>
            <a:ext cx="3163200" cy="72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2574038" y="-133"/>
            <a:ext cx="25740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>
            <a:off x="2831709" y="7992000"/>
            <a:ext cx="263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23"/>
          <p:cNvSpPr txBox="1"/>
          <p:nvPr>
            <p:ph type="title"/>
          </p:nvPr>
        </p:nvSpPr>
        <p:spPr>
          <a:xfrm>
            <a:off x="149477" y="1922978"/>
            <a:ext cx="2277300" cy="31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149477" y="5193602"/>
            <a:ext cx="2277300" cy="23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23"/>
          <p:cNvSpPr txBox="1"/>
          <p:nvPr>
            <p:ph idx="2" type="body"/>
          </p:nvPr>
        </p:nvSpPr>
        <p:spPr>
          <a:xfrm>
            <a:off x="2780940" y="1287467"/>
            <a:ext cx="2160300" cy="6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175487" y="7521022"/>
            <a:ext cx="33774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hasCustomPrompt="1" type="title"/>
          </p:nvPr>
        </p:nvSpPr>
        <p:spPr>
          <a:xfrm>
            <a:off x="175487" y="1777644"/>
            <a:ext cx="4797000" cy="38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175487" y="5739422"/>
            <a:ext cx="47970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ctrTitle"/>
          </p:nvPr>
        </p:nvSpPr>
        <p:spPr>
          <a:xfrm>
            <a:off x="2339506" y="3496711"/>
            <a:ext cx="24069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2" type="title"/>
          </p:nvPr>
        </p:nvSpPr>
        <p:spPr>
          <a:xfrm>
            <a:off x="1306007" y="3496689"/>
            <a:ext cx="8223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3" type="ctrTitle"/>
          </p:nvPr>
        </p:nvSpPr>
        <p:spPr>
          <a:xfrm>
            <a:off x="2339506" y="4679378"/>
            <a:ext cx="24069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4" type="title"/>
          </p:nvPr>
        </p:nvSpPr>
        <p:spPr>
          <a:xfrm>
            <a:off x="1306007" y="4679356"/>
            <a:ext cx="8223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5" type="ctrTitle"/>
          </p:nvPr>
        </p:nvSpPr>
        <p:spPr>
          <a:xfrm>
            <a:off x="2339506" y="5862044"/>
            <a:ext cx="24069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6" type="title"/>
          </p:nvPr>
        </p:nvSpPr>
        <p:spPr>
          <a:xfrm>
            <a:off x="1306007" y="5862022"/>
            <a:ext cx="8223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7" type="ctrTitle"/>
          </p:nvPr>
        </p:nvSpPr>
        <p:spPr>
          <a:xfrm>
            <a:off x="2339506" y="7044711"/>
            <a:ext cx="24069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8" type="title"/>
          </p:nvPr>
        </p:nvSpPr>
        <p:spPr>
          <a:xfrm>
            <a:off x="1306007" y="7044689"/>
            <a:ext cx="8223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9" type="ctrTitle"/>
          </p:nvPr>
        </p:nvSpPr>
        <p:spPr>
          <a:xfrm>
            <a:off x="2339506" y="2106311"/>
            <a:ext cx="21894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grpSp>
        <p:nvGrpSpPr>
          <p:cNvPr id="166" name="Google Shape;166;p26"/>
          <p:cNvGrpSpPr/>
          <p:nvPr/>
        </p:nvGrpSpPr>
        <p:grpSpPr>
          <a:xfrm rot="-5400000">
            <a:off x="-573834" y="7587839"/>
            <a:ext cx="2150962" cy="1003304"/>
            <a:chOff x="700771" y="-227337"/>
            <a:chExt cx="1458774" cy="2138785"/>
          </a:xfrm>
        </p:grpSpPr>
        <p:sp>
          <p:nvSpPr>
            <p:cNvPr id="167" name="Google Shape;167;p2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6"/>
          <p:cNvGrpSpPr/>
          <p:nvPr/>
        </p:nvGrpSpPr>
        <p:grpSpPr>
          <a:xfrm rot="5400000">
            <a:off x="3753320" y="111034"/>
            <a:ext cx="1560673" cy="1243820"/>
            <a:chOff x="-26858" y="-227337"/>
            <a:chExt cx="1093215" cy="2757917"/>
          </a:xfrm>
        </p:grpSpPr>
        <p:sp>
          <p:nvSpPr>
            <p:cNvPr id="187" name="Google Shape;187;p2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75487" y="2193911"/>
            <a:ext cx="4797000" cy="59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75487" y="2193867"/>
            <a:ext cx="2251800" cy="59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2720643" y="2193867"/>
            <a:ext cx="2251800" cy="59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75487" y="987733"/>
            <a:ext cx="15810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175487" y="2470400"/>
            <a:ext cx="1581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276011" y="935733"/>
            <a:ext cx="31632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574038" y="-133"/>
            <a:ext cx="25740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2831709" y="7992000"/>
            <a:ext cx="263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149477" y="1922978"/>
            <a:ext cx="2277300" cy="31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149477" y="5193602"/>
            <a:ext cx="2277300" cy="23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2780940" y="1287467"/>
            <a:ext cx="21603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75487" y="7521022"/>
            <a:ext cx="33774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5487" y="2193911"/>
            <a:ext cx="4797000" cy="59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175487" y="2193911"/>
            <a:ext cx="4797000" cy="59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4784376" y="8335572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hyperlink" Target="mailto:reed.shannon@cusd80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perry.christopher@cusd80.co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131075" y="191175"/>
            <a:ext cx="3953400" cy="2835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6BD7D7"/>
                </a:solidFill>
                <a:latin typeface="Bowlby One SC"/>
                <a:ea typeface="Bowlby One SC"/>
                <a:cs typeface="Bowlby One SC"/>
                <a:sym typeface="Bowlby One SC"/>
              </a:rPr>
              <a:t>WELCOME </a:t>
            </a:r>
            <a:r>
              <a:rPr b="1" lang="en" sz="4100">
                <a:solidFill>
                  <a:srgbClr val="6BD7D7"/>
                </a:solidFill>
                <a:latin typeface="Bowlby One SC"/>
                <a:ea typeface="Bowlby One SC"/>
                <a:cs typeface="Bowlby One SC"/>
                <a:sym typeface="Bowlby One SC"/>
              </a:rPr>
              <a:t>TO </a:t>
            </a:r>
            <a:endParaRPr b="1" sz="4100">
              <a:solidFill>
                <a:srgbClr val="6BD7D7"/>
              </a:solidFill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6BD7D7"/>
                </a:solidFill>
                <a:latin typeface="Bowlby One SC"/>
                <a:ea typeface="Bowlby One SC"/>
                <a:cs typeface="Bowlby One SC"/>
                <a:sym typeface="Bowlby One SC"/>
              </a:rPr>
              <a:t>BASHA HIGH SCHOOL</a:t>
            </a:r>
            <a:endParaRPr b="1" sz="4100">
              <a:solidFill>
                <a:srgbClr val="6BD7D7"/>
              </a:solidFill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B7B7B7"/>
              </a:solidFill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B7B7B7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/>
        </p:nvSpPr>
        <p:spPr>
          <a:xfrm>
            <a:off x="88088" y="3329788"/>
            <a:ext cx="49719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191919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does not accept food deliveries or food drop offs.</a:t>
            </a:r>
            <a:endParaRPr b="1" sz="5000">
              <a:solidFill>
                <a:srgbClr val="191919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1480388" y="7545075"/>
            <a:ext cx="2187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  <a:endParaRPr sz="4300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758752" y="499925"/>
            <a:ext cx="3630600" cy="2647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Lakki Reddy"/>
                <a:ea typeface="Lakki Reddy"/>
                <a:cs typeface="Lakki Reddy"/>
                <a:sym typeface="Lakki Reddy"/>
              </a:rPr>
              <a:t>BASHA HIGH</a:t>
            </a:r>
            <a:endParaRPr sz="8000">
              <a:latin typeface="Lakki Reddy"/>
              <a:ea typeface="Lakki Reddy"/>
              <a:cs typeface="Lakki Reddy"/>
              <a:sym typeface="Lakki Redd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32"/>
            <a:ext cx="514807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/>
        </p:nvSpPr>
        <p:spPr>
          <a:xfrm>
            <a:off x="91225" y="1112900"/>
            <a:ext cx="49656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owlby One SC"/>
                <a:ea typeface="Bowlby One SC"/>
                <a:cs typeface="Bowlby One SC"/>
                <a:sym typeface="Bowlby One SC"/>
              </a:rPr>
              <a:t>If you do not </a:t>
            </a:r>
            <a:endParaRPr sz="3600"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owlby One SC"/>
                <a:ea typeface="Bowlby One SC"/>
                <a:cs typeface="Bowlby One SC"/>
                <a:sym typeface="Bowlby One SC"/>
              </a:rPr>
              <a:t>have a </a:t>
            </a:r>
            <a:endParaRPr sz="3600"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38761D"/>
                </a:solidFill>
                <a:latin typeface="Bowlby One SC"/>
                <a:ea typeface="Bowlby One SC"/>
                <a:cs typeface="Bowlby One SC"/>
                <a:sym typeface="Bowlby One SC"/>
              </a:rPr>
              <a:t>Basha High School ID</a:t>
            </a:r>
            <a:r>
              <a:rPr lang="en" sz="5200">
                <a:latin typeface="Bowlby One SC"/>
                <a:ea typeface="Bowlby One SC"/>
                <a:cs typeface="Bowlby One SC"/>
                <a:sym typeface="Bowlby One SC"/>
              </a:rPr>
              <a:t>,</a:t>
            </a:r>
            <a:r>
              <a:rPr lang="en" sz="3900">
                <a:latin typeface="Bowlby One SC"/>
                <a:ea typeface="Bowlby One SC"/>
                <a:cs typeface="Bowlby One SC"/>
                <a:sym typeface="Bowlby One SC"/>
              </a:rPr>
              <a:t> </a:t>
            </a:r>
            <a:r>
              <a:rPr lang="en" sz="3100">
                <a:latin typeface="Bowlby One SC"/>
                <a:ea typeface="Bowlby One SC"/>
                <a:cs typeface="Bowlby One SC"/>
                <a:sym typeface="Bowlby One SC"/>
              </a:rPr>
              <a:t>please go to the BOOKSTORE </a:t>
            </a:r>
            <a:endParaRPr sz="3100"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Bowlby One SC"/>
                <a:ea typeface="Bowlby One SC"/>
                <a:cs typeface="Bowlby One SC"/>
                <a:sym typeface="Bowlby One SC"/>
              </a:rPr>
              <a:t>to get one.</a:t>
            </a:r>
            <a:endParaRPr sz="3100"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owlby One SC"/>
              <a:ea typeface="Bowlby One SC"/>
              <a:cs typeface="Bowlby One SC"/>
              <a:sym typeface="Bowlby One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owlby One SC"/>
                <a:ea typeface="Bowlby One SC"/>
                <a:cs typeface="Bowlby One SC"/>
                <a:sym typeface="Bowlby One SC"/>
              </a:rPr>
              <a:t>BOOKSTORE:  F</a:t>
            </a:r>
            <a:r>
              <a:rPr lang="en" sz="2800">
                <a:latin typeface="Bowlby One SC"/>
                <a:ea typeface="Bowlby One SC"/>
                <a:cs typeface="Bowlby One SC"/>
                <a:sym typeface="Bowlby One SC"/>
              </a:rPr>
              <a:t>119</a:t>
            </a:r>
            <a:endParaRPr sz="28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987" y="5954075"/>
            <a:ext cx="1762175" cy="1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1117475" y="7361650"/>
            <a:ext cx="30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Gorditas"/>
                <a:ea typeface="Gorditas"/>
                <a:cs typeface="Gorditas"/>
                <a:sym typeface="Gorditas"/>
              </a:rPr>
              <a:t>Everyone is required to have ID</a:t>
            </a:r>
            <a:endParaRPr>
              <a:solidFill>
                <a:srgbClr val="191919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BD7D7">
            <a:alpha val="72190"/>
          </a:srgbClr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063" y="1953330"/>
            <a:ext cx="1290950" cy="1757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725" y="5039050"/>
            <a:ext cx="1946075" cy="19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642" y="7582358"/>
            <a:ext cx="2764250" cy="14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304800" y="1840950"/>
            <a:ext cx="3097500" cy="57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National Junior Honor Society members are willing to tutor AMS students.  If interested see Mrs. Reed or email at </a:t>
            </a:r>
            <a:r>
              <a:rPr lang="en" sz="1900" u="sng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reed.shannon@cusd80.com</a:t>
            </a: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to get connected with a tutor!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Tutors available in: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t/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English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Math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Science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Social Studies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Languages</a:t>
            </a:r>
            <a:endParaRPr sz="1900">
              <a:solidFill>
                <a:srgbClr val="22222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omfortaa Medium"/>
              <a:buChar char="●"/>
            </a:pPr>
            <a:r>
              <a:rPr lang="en" sz="190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General Help/Organization</a:t>
            </a:r>
            <a:endParaRPr sz="1900"/>
          </a:p>
        </p:txBody>
      </p:sp>
      <p:sp>
        <p:nvSpPr>
          <p:cNvPr id="291" name="Google Shape;291;p38"/>
          <p:cNvSpPr txBox="1"/>
          <p:nvPr/>
        </p:nvSpPr>
        <p:spPr>
          <a:xfrm>
            <a:off x="304800" y="304800"/>
            <a:ext cx="43710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191919"/>
                </a:solidFill>
                <a:latin typeface="Concert One"/>
                <a:ea typeface="Concert One"/>
                <a:cs typeface="Concert One"/>
                <a:sym typeface="Concert One"/>
              </a:rPr>
              <a:t>AMS TUTORING AVAILABLE!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5" y="128475"/>
            <a:ext cx="4974849" cy="888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/>
          <p:nvPr/>
        </p:nvSpPr>
        <p:spPr>
          <a:xfrm>
            <a:off x="252525" y="483050"/>
            <a:ext cx="4635850" cy="1851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155CC"/>
                </a:solidFill>
                <a:latin typeface="Courgette"/>
              </a:rPr>
              <a:t>Mindfulness Room</a:t>
            </a:r>
          </a:p>
        </p:txBody>
      </p:sp>
      <p:sp>
        <p:nvSpPr>
          <p:cNvPr id="298" name="Google Shape;298;p39"/>
          <p:cNvSpPr txBox="1"/>
          <p:nvPr/>
        </p:nvSpPr>
        <p:spPr>
          <a:xfrm>
            <a:off x="86625" y="3164950"/>
            <a:ext cx="5061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1C4587"/>
                </a:solidFill>
                <a:latin typeface="Alfa Slab One"/>
                <a:ea typeface="Alfa Slab One"/>
                <a:cs typeface="Alfa Slab One"/>
                <a:sym typeface="Alfa Slab One"/>
              </a:rPr>
              <a:t>Relax with guided meditation in the</a:t>
            </a:r>
            <a:endParaRPr sz="39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800">
                <a:solidFill>
                  <a:srgbClr val="1C4587"/>
                </a:solidFill>
                <a:latin typeface="Alfa Slab One"/>
                <a:ea typeface="Alfa Slab One"/>
                <a:cs typeface="Alfa Slab One"/>
                <a:sym typeface="Alfa Slab One"/>
              </a:rPr>
              <a:t>Mindfulness Room</a:t>
            </a:r>
            <a:r>
              <a:rPr lang="en" sz="3900">
                <a:solidFill>
                  <a:srgbClr val="1C4587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39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1C4587"/>
                </a:solidFill>
                <a:latin typeface="Alfa Slab One"/>
                <a:ea typeface="Alfa Slab One"/>
                <a:cs typeface="Alfa Slab One"/>
                <a:sym typeface="Alfa Slab One"/>
              </a:rPr>
              <a:t>on </a:t>
            </a:r>
            <a:endParaRPr sz="39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1C4587"/>
                </a:solidFill>
                <a:latin typeface="Alfa Slab One"/>
                <a:ea typeface="Alfa Slab One"/>
                <a:cs typeface="Alfa Slab One"/>
                <a:sym typeface="Alfa Slab One"/>
              </a:rPr>
              <a:t>Fridays</a:t>
            </a:r>
            <a:endParaRPr sz="39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1C4587"/>
                </a:solidFill>
                <a:latin typeface="Alfa Slab One"/>
                <a:ea typeface="Alfa Slab One"/>
                <a:cs typeface="Alfa Slab One"/>
                <a:sym typeface="Alfa Slab One"/>
              </a:rPr>
              <a:t>  7:05AM-7:20AM</a:t>
            </a:r>
            <a:endParaRPr sz="3900">
              <a:solidFill>
                <a:srgbClr val="1C4587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/>
          <p:nvPr/>
        </p:nvSpPr>
        <p:spPr>
          <a:xfrm>
            <a:off x="194625" y="279200"/>
            <a:ext cx="4784878" cy="14695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Luckiest Guy"/>
              </a:rPr>
              <a:t>Free or Reduced Meals</a:t>
            </a:r>
          </a:p>
        </p:txBody>
      </p:sp>
      <p:sp>
        <p:nvSpPr>
          <p:cNvPr id="304" name="Google Shape;304;p40"/>
          <p:cNvSpPr txBox="1"/>
          <p:nvPr/>
        </p:nvSpPr>
        <p:spPr>
          <a:xfrm>
            <a:off x="194625" y="2291150"/>
            <a:ext cx="4335000" cy="6299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dk2"/>
                </a:solidFill>
                <a:latin typeface="Piedra"/>
                <a:ea typeface="Piedra"/>
                <a:cs typeface="Piedra"/>
                <a:sym typeface="Piedra"/>
              </a:rPr>
              <a:t>Do you know if you’re eligible for free or reduced-priced schoo</a:t>
            </a:r>
            <a:r>
              <a:rPr lang="en" sz="3500">
                <a:solidFill>
                  <a:schemeClr val="dk2"/>
                </a:solidFill>
                <a:latin typeface="Piedra"/>
                <a:ea typeface="Piedra"/>
                <a:cs typeface="Piedra"/>
                <a:sym typeface="Piedra"/>
              </a:rPr>
              <a:t>l </a:t>
            </a:r>
            <a:r>
              <a:rPr lang="en" sz="3500">
                <a:solidFill>
                  <a:schemeClr val="dk2"/>
                </a:solidFill>
                <a:latin typeface="Piedra"/>
                <a:ea typeface="Piedra"/>
                <a:cs typeface="Piedra"/>
                <a:sym typeface="Piedra"/>
              </a:rPr>
              <a:t>meals?  Were you eligible last year?  Applications must be submitted each school year.  Visit myschoolapps.com to complete an application.</a:t>
            </a:r>
            <a:r>
              <a:rPr lang="en" sz="2800">
                <a:solidFill>
                  <a:schemeClr val="dk2"/>
                </a:solidFill>
                <a:latin typeface="Piedra"/>
                <a:ea typeface="Piedra"/>
                <a:cs typeface="Piedra"/>
                <a:sym typeface="Piedra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5" name="Google Shape;3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60735">
            <a:off x="3398556" y="4469761"/>
            <a:ext cx="1938033" cy="81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ctrTitle"/>
          </p:nvPr>
        </p:nvSpPr>
        <p:spPr>
          <a:xfrm>
            <a:off x="196925" y="799200"/>
            <a:ext cx="3205500" cy="15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TUTORING AVAILABLE!</a:t>
            </a:r>
            <a:endParaRPr sz="4000"/>
          </a:p>
        </p:txBody>
      </p:sp>
      <p:sp>
        <p:nvSpPr>
          <p:cNvPr id="311" name="Google Shape;311;p41"/>
          <p:cNvSpPr txBox="1"/>
          <p:nvPr>
            <p:ph idx="1" type="subTitle"/>
          </p:nvPr>
        </p:nvSpPr>
        <p:spPr>
          <a:xfrm>
            <a:off x="554675" y="2752200"/>
            <a:ext cx="3863700" cy="48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879"/>
              <a:t>N</a:t>
            </a:r>
            <a:r>
              <a:rPr lang="en" sz="2080"/>
              <a:t>ational Honor Society members are willing to tutor students in any grade and subject area! See your counselor or Chris Perry (</a:t>
            </a:r>
            <a:r>
              <a:rPr lang="en" sz="2080" u="sng">
                <a:solidFill>
                  <a:schemeClr val="hlink"/>
                </a:solidFill>
                <a:hlinkClick r:id="rId3"/>
              </a:rPr>
              <a:t>perry.christopher@cusd80.com</a:t>
            </a:r>
            <a:r>
              <a:rPr lang="en" sz="2080"/>
              <a:t>) to get connected with a tutor!</a:t>
            </a:r>
            <a:endParaRPr sz="208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08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2080"/>
              <a:t>Tutors available in:</a:t>
            </a:r>
            <a:endParaRPr sz="2080"/>
          </a:p>
          <a:p>
            <a:pPr indent="-3606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" sz="2080"/>
              <a:t>English</a:t>
            </a:r>
            <a:endParaRPr sz="2080"/>
          </a:p>
          <a:p>
            <a:pPr indent="-3606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" sz="2080"/>
              <a:t>Math</a:t>
            </a:r>
            <a:endParaRPr sz="2080"/>
          </a:p>
          <a:p>
            <a:pPr indent="-3606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" sz="2080"/>
              <a:t>Science</a:t>
            </a:r>
            <a:endParaRPr sz="2080"/>
          </a:p>
          <a:p>
            <a:pPr indent="-3606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" sz="2080"/>
              <a:t>History/Geography</a:t>
            </a:r>
            <a:endParaRPr sz="2080"/>
          </a:p>
          <a:p>
            <a:pPr indent="-3606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" sz="2080"/>
              <a:t>Languages</a:t>
            </a:r>
            <a:endParaRPr sz="2080"/>
          </a:p>
          <a:p>
            <a:pPr indent="-3606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" sz="2080"/>
              <a:t>AP and Honors classes!</a:t>
            </a:r>
            <a:endParaRPr sz="2080"/>
          </a:p>
        </p:txBody>
      </p:sp>
      <p:grpSp>
        <p:nvGrpSpPr>
          <p:cNvPr id="312" name="Google Shape;312;p41"/>
          <p:cNvGrpSpPr/>
          <p:nvPr/>
        </p:nvGrpSpPr>
        <p:grpSpPr>
          <a:xfrm>
            <a:off x="801523" y="2346424"/>
            <a:ext cx="1971300" cy="9822"/>
            <a:chOff x="1259154" y="4071100"/>
            <a:chExt cx="3501421" cy="5525"/>
          </a:xfrm>
        </p:grpSpPr>
        <p:sp>
          <p:nvSpPr>
            <p:cNvPr id="313" name="Google Shape;313;p41"/>
            <p:cNvSpPr/>
            <p:nvPr/>
          </p:nvSpPr>
          <p:spPr>
            <a:xfrm>
              <a:off x="3622850" y="4076600"/>
              <a:ext cx="46750" cy="25"/>
            </a:xfrm>
            <a:custGeom>
              <a:rect b="b" l="l" r="r" t="t"/>
              <a:pathLst>
                <a:path extrusionOk="0" fill="none" h="1" w="1870">
                  <a:moveTo>
                    <a:pt x="0" y="1"/>
                  </a:moveTo>
                  <a:lnTo>
                    <a:pt x="1869" y="1"/>
                  </a:lnTo>
                </a:path>
              </a:pathLst>
            </a:custGeom>
            <a:noFill/>
            <a:ln cap="rnd" cmpd="sng" w="15575">
              <a:solidFill>
                <a:schemeClr val="dk1"/>
              </a:solidFill>
              <a:prstDash val="solid"/>
              <a:miter lim="249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3764900" y="4076600"/>
              <a:ext cx="901600" cy="25"/>
            </a:xfrm>
            <a:custGeom>
              <a:rect b="b" l="l" r="r" t="t"/>
              <a:pathLst>
                <a:path extrusionOk="0" fill="none" h="1" w="36064">
                  <a:moveTo>
                    <a:pt x="1" y="1"/>
                  </a:moveTo>
                  <a:lnTo>
                    <a:pt x="36064" y="1"/>
                  </a:lnTo>
                </a:path>
              </a:pathLst>
            </a:custGeom>
            <a:noFill/>
            <a:ln cap="rnd" cmpd="sng" w="15575">
              <a:solidFill>
                <a:schemeClr val="dk1"/>
              </a:solidFill>
              <a:prstDash val="solid"/>
              <a:miter lim="249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4713825" y="4076600"/>
              <a:ext cx="46750" cy="25"/>
            </a:xfrm>
            <a:custGeom>
              <a:rect b="b" l="l" r="r" t="t"/>
              <a:pathLst>
                <a:path extrusionOk="0" fill="none" h="1" w="1870">
                  <a:moveTo>
                    <a:pt x="1" y="1"/>
                  </a:moveTo>
                  <a:lnTo>
                    <a:pt x="1870" y="1"/>
                  </a:lnTo>
                </a:path>
              </a:pathLst>
            </a:custGeom>
            <a:noFill/>
            <a:ln cap="rnd" cmpd="sng" w="15575">
              <a:solidFill>
                <a:schemeClr val="dk1"/>
              </a:solidFill>
              <a:prstDash val="solid"/>
              <a:miter lim="249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1259154" y="4071100"/>
              <a:ext cx="2268426" cy="5525"/>
            </a:xfrm>
            <a:custGeom>
              <a:rect b="b" l="l" r="r" t="t"/>
              <a:pathLst>
                <a:path extrusionOk="0" fill="none" h="1" w="36064">
                  <a:moveTo>
                    <a:pt x="1" y="1"/>
                  </a:moveTo>
                  <a:lnTo>
                    <a:pt x="36064" y="1"/>
                  </a:lnTo>
                </a:path>
              </a:pathLst>
            </a:custGeom>
            <a:noFill/>
            <a:ln cap="rnd" cmpd="sng" w="15575">
              <a:solidFill>
                <a:schemeClr val="dk1"/>
              </a:solidFill>
              <a:prstDash val="solid"/>
              <a:miter lim="249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7" name="Google Shape;3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967" y="169601"/>
            <a:ext cx="1547157" cy="15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995" y="7810548"/>
            <a:ext cx="937454" cy="9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8929" y="7752606"/>
            <a:ext cx="2396150" cy="12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/>
        </p:nvSpPr>
        <p:spPr>
          <a:xfrm>
            <a:off x="140725" y="140725"/>
            <a:ext cx="4933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Diplomata"/>
                <a:ea typeface="Diplomata"/>
                <a:cs typeface="Diplomata"/>
                <a:sym typeface="Diplomata"/>
              </a:rPr>
              <a:t>Basha High School Graduation </a:t>
            </a:r>
            <a:endParaRPr b="1" sz="3300">
              <a:latin typeface="Diplomata"/>
              <a:ea typeface="Diplomata"/>
              <a:cs typeface="Diplomata"/>
              <a:sym typeface="Diplomata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2850" y="6691100"/>
            <a:ext cx="5085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D966"/>
                </a:solidFill>
                <a:latin typeface="Bigelow Rules"/>
                <a:ea typeface="Bigelow Rules"/>
                <a:cs typeface="Bigelow Rules"/>
                <a:sym typeface="Bigelow Rules"/>
              </a:rPr>
              <a:t>Class of 2023</a:t>
            </a:r>
            <a:endParaRPr sz="12000">
              <a:solidFill>
                <a:srgbClr val="FFD966"/>
              </a:solidFill>
              <a:latin typeface="Bigelow Rules"/>
              <a:ea typeface="Bigelow Rules"/>
              <a:cs typeface="Bigelow Rules"/>
              <a:sym typeface="Bigelow Rules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412075" y="2660200"/>
            <a:ext cx="439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layfair Display"/>
                <a:ea typeface="Playfair Display"/>
                <a:cs typeface="Playfair Display"/>
                <a:sym typeface="Playfair Display"/>
              </a:rPr>
              <a:t>Thursday, May 25th</a:t>
            </a:r>
            <a:endParaRPr sz="3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3980" y="3509424"/>
            <a:ext cx="5187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layfair Display"/>
                <a:ea typeface="Playfair Display"/>
                <a:cs typeface="Playfair Display"/>
                <a:sym typeface="Playfair Display"/>
              </a:rPr>
              <a:t>Desert Financial Arena @ASU</a:t>
            </a:r>
            <a:endParaRPr sz="3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layfair Display"/>
                <a:ea typeface="Playfair Display"/>
                <a:cs typeface="Playfair Display"/>
                <a:sym typeface="Playfair Display"/>
              </a:rPr>
              <a:t>7:30PM</a:t>
            </a:r>
            <a:endParaRPr sz="3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287" y="5546175"/>
            <a:ext cx="1370675" cy="1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/>
        </p:nvSpPr>
        <p:spPr>
          <a:xfrm>
            <a:off x="249788" y="80425"/>
            <a:ext cx="4648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9900FF"/>
                </a:solidFill>
                <a:latin typeface="Spicy Rice"/>
                <a:ea typeface="Spicy Rice"/>
                <a:cs typeface="Spicy Rice"/>
                <a:sym typeface="Spicy Rice"/>
              </a:rPr>
              <a:t>JUNIORS!</a:t>
            </a:r>
            <a:endParaRPr sz="8000">
              <a:solidFill>
                <a:srgbClr val="9900FF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 flipH="1">
            <a:off x="249800" y="1938150"/>
            <a:ext cx="3410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155CC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Your ACT score reports are here!  Stop by your counselor’s office to pick up your copy before school, after school, or during lunch. </a:t>
            </a:r>
            <a:r>
              <a:rPr lang="en" sz="26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44250"/>
            <a:ext cx="5148075" cy="92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346388" y="309650"/>
            <a:ext cx="445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00"/>
                </a:solidFill>
                <a:latin typeface="Slackey"/>
                <a:ea typeface="Slackey"/>
                <a:cs typeface="Slackey"/>
                <a:sym typeface="Slackey"/>
              </a:rPr>
              <a:t>YEARBOOKS!</a:t>
            </a:r>
            <a:endParaRPr sz="4400">
              <a:solidFill>
                <a:srgbClr val="FFFF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155288" y="1576275"/>
            <a:ext cx="4837500" cy="73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00"/>
                </a:solidFill>
                <a:latin typeface="Slackey"/>
                <a:ea typeface="Slackey"/>
                <a:cs typeface="Slackey"/>
                <a:sym typeface="Slackey"/>
              </a:rPr>
              <a:t>PICK UP YOUR </a:t>
            </a:r>
            <a:r>
              <a:rPr b="1" lang="en" sz="4300">
                <a:solidFill>
                  <a:srgbClr val="FFFF00"/>
                </a:solidFill>
                <a:latin typeface="Slackey"/>
                <a:ea typeface="Slackey"/>
                <a:cs typeface="Slackey"/>
                <a:sym typeface="Slackey"/>
              </a:rPr>
              <a:t>PRE-ORDERED</a:t>
            </a:r>
            <a:r>
              <a:rPr lang="en" sz="4000">
                <a:solidFill>
                  <a:srgbClr val="FFFF00"/>
                </a:solidFill>
                <a:latin typeface="Slackey"/>
                <a:ea typeface="Slackey"/>
                <a:cs typeface="Slackey"/>
                <a:sym typeface="Slackey"/>
              </a:rPr>
              <a:t> YEARBOOK IN F203</a:t>
            </a:r>
            <a:endParaRPr sz="4000">
              <a:solidFill>
                <a:srgbClr val="FFFF00"/>
              </a:solidFill>
              <a:latin typeface="Slackey"/>
              <a:ea typeface="Slackey"/>
              <a:cs typeface="Slackey"/>
              <a:sym typeface="Slac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00"/>
                </a:solidFill>
                <a:latin typeface="Slackey"/>
                <a:ea typeface="Slackey"/>
                <a:cs typeface="Slackey"/>
                <a:sym typeface="Slackey"/>
              </a:rPr>
              <a:t>BEFORE SCHOOL AND DURING ALL 3 LUNCHES!</a:t>
            </a:r>
            <a:endParaRPr sz="4000">
              <a:solidFill>
                <a:srgbClr val="FFFF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b="2867" l="3544" r="3656" t="1867"/>
          <a:stretch/>
        </p:blipFill>
        <p:spPr>
          <a:xfrm>
            <a:off x="0" y="0"/>
            <a:ext cx="5148075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131"/>
            <a:ext cx="5148074" cy="9152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3"/>
          <p:cNvPicPr preferRelativeResize="0"/>
          <p:nvPr/>
        </p:nvPicPr>
        <p:blipFill rotWithShape="1">
          <a:blip r:embed="rId3">
            <a:alphaModFix/>
          </a:blip>
          <a:srcRect b="3966" l="3943" r="4565" t="0"/>
          <a:stretch/>
        </p:blipFill>
        <p:spPr>
          <a:xfrm>
            <a:off x="0" y="0"/>
            <a:ext cx="5148076" cy="914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/>
        </p:nvSpPr>
        <p:spPr>
          <a:xfrm>
            <a:off x="153350" y="201050"/>
            <a:ext cx="4841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layfair Display"/>
                <a:ea typeface="Playfair Display"/>
                <a:cs typeface="Playfair Display"/>
                <a:sym typeface="Playfair Display"/>
              </a:rPr>
              <a:t>STUDENTS &amp; STAFF!</a:t>
            </a:r>
            <a:endParaRPr sz="6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300050" y="2661975"/>
            <a:ext cx="4548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layfair Display"/>
                <a:ea typeface="Playfair Display"/>
                <a:cs typeface="Playfair Display"/>
                <a:sym typeface="Playfair Display"/>
              </a:rPr>
              <a:t>Please DO NOT park at the library as those spaces are for library patrons. </a:t>
            </a:r>
            <a:endParaRPr sz="3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400688" y="5150575"/>
            <a:ext cx="434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b="1" lang="en" sz="2300">
                <a:latin typeface="Playfair Display"/>
                <a:ea typeface="Playfair Display"/>
                <a:cs typeface="Playfair Display"/>
                <a:sym typeface="Playfair Display"/>
              </a:rPr>
              <a:t>TAFF, please park in the Staff lot North of the library.</a:t>
            </a:r>
            <a:endParaRPr b="1"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346400" y="6315575"/>
            <a:ext cx="445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Playfair Display"/>
                <a:ea typeface="Playfair Display"/>
                <a:cs typeface="Playfair Display"/>
                <a:sym typeface="Playfair Display"/>
              </a:rPr>
              <a:t>STUDENTS, please park in the Student parking lot.</a:t>
            </a:r>
            <a:endParaRPr b="1"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86900" y="7480575"/>
            <a:ext cx="4974300" cy="831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 for being considerate to our public library friends.</a:t>
            </a:r>
            <a:endParaRPr sz="21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8075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 rotWithShape="1">
          <a:blip r:embed="rId4">
            <a:alphaModFix/>
          </a:blip>
          <a:srcRect b="0" l="22559" r="12408" t="0"/>
          <a:stretch/>
        </p:blipFill>
        <p:spPr>
          <a:xfrm>
            <a:off x="1205787" y="2831550"/>
            <a:ext cx="2736499" cy="3618274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Google Shape;266;p35"/>
          <p:cNvSpPr txBox="1"/>
          <p:nvPr/>
        </p:nvSpPr>
        <p:spPr>
          <a:xfrm>
            <a:off x="152450" y="181950"/>
            <a:ext cx="4843200" cy="2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Henny Penny"/>
                <a:ea typeface="Henny Penny"/>
                <a:cs typeface="Henny Penny"/>
                <a:sym typeface="Henny Penny"/>
              </a:rPr>
              <a:t>Your unwanted glasses will help someone see better!</a:t>
            </a:r>
            <a:endParaRPr sz="4500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513940" y="6703638"/>
            <a:ext cx="4120200" cy="197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solidFill>
                  <a:srgbClr val="0000FF"/>
                </a:solidFill>
                <a:latin typeface="Mouse Memoirs"/>
                <a:ea typeface="Mouse Memoirs"/>
                <a:cs typeface="Mouse Memoirs"/>
                <a:sym typeface="Mouse Memoirs"/>
              </a:rPr>
              <a:t>DONATE today! </a:t>
            </a:r>
            <a:r>
              <a:rPr lang="en" sz="7400">
                <a:latin typeface="Mouse Memoirs"/>
                <a:ea typeface="Mouse Memoirs"/>
                <a:cs typeface="Mouse Memoirs"/>
                <a:sym typeface="Mouse Memoirs"/>
              </a:rPr>
              <a:t> </a:t>
            </a:r>
            <a:r>
              <a:rPr lang="en" sz="2100">
                <a:latin typeface="Playfair Display"/>
                <a:ea typeface="Playfair Display"/>
                <a:cs typeface="Playfair Display"/>
                <a:sym typeface="Playfair Display"/>
              </a:rPr>
              <a:t>The box is located in the Admin building @Kalli’s desk.  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